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8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1667" autoAdjust="0"/>
  </p:normalViewPr>
  <p:slideViewPr>
    <p:cSldViewPr>
      <p:cViewPr>
        <p:scale>
          <a:sx n="60" d="100"/>
          <a:sy n="60" d="100"/>
        </p:scale>
        <p:origin x="-1434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5698B-73FE-48F5-A5D3-A90603FDC045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FF651-CAA1-4069-ABB5-3060498F7BF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651-CAA1-4069-ABB5-3060498F7BFC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651-CAA1-4069-ABB5-3060498F7BFC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651-CAA1-4069-ABB5-3060498F7BFC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651-CAA1-4069-ABB5-3060498F7BFC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651-CAA1-4069-ABB5-3060498F7BFC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651-CAA1-4069-ABB5-3060498F7BFC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651-CAA1-4069-ABB5-3060498F7BFC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651-CAA1-4069-ABB5-3060498F7BFC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14B3-1A74-4A46-93EC-D9EFFCA78B99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9B76-890E-44C6-81CD-BF750C05B43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14B3-1A74-4A46-93EC-D9EFFCA78B99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9B76-890E-44C6-81CD-BF750C05B43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14B3-1A74-4A46-93EC-D9EFFCA78B99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9B76-890E-44C6-81CD-BF750C05B43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14B3-1A74-4A46-93EC-D9EFFCA78B99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9B76-890E-44C6-81CD-BF750C05B43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14B3-1A74-4A46-93EC-D9EFFCA78B99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9B76-890E-44C6-81CD-BF750C05B43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14B3-1A74-4A46-93EC-D9EFFCA78B99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9B76-890E-44C6-81CD-BF750C05B43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14B3-1A74-4A46-93EC-D9EFFCA78B99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9B76-890E-44C6-81CD-BF750C05B43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14B3-1A74-4A46-93EC-D9EFFCA78B99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9B76-890E-44C6-81CD-BF750C05B43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14B3-1A74-4A46-93EC-D9EFFCA78B99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9B76-890E-44C6-81CD-BF750C05B43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14B3-1A74-4A46-93EC-D9EFFCA78B99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9B76-890E-44C6-81CD-BF750C05B43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14B3-1A74-4A46-93EC-D9EFFCA78B99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9B76-890E-44C6-81CD-BF750C05B43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A14B3-1A74-4A46-93EC-D9EFFCA78B99}" type="datetimeFigureOut">
              <a:rPr lang="es-ES" smtClean="0"/>
              <a:pPr/>
              <a:t>31/05/2012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29B76-890E-44C6-81CD-BF750C05B43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" name="7 Imagen" descr="jiraf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1428696" y="5657671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GIRAFFE´S STORY</a:t>
            </a:r>
            <a:endParaRPr lang="es-ES" sz="7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95936" y="0"/>
            <a:ext cx="5148064" cy="1470025"/>
          </a:xfrm>
        </p:spPr>
        <p:txBody>
          <a:bodyPr>
            <a:normAutofit/>
          </a:bodyPr>
          <a:lstStyle/>
          <a:p>
            <a:r>
              <a:rPr lang="es-ES" sz="5400" b="1" dirty="0" err="1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Giraffe’s</a:t>
            </a:r>
            <a:r>
              <a:rPr lang="es-ES" sz="5400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es-ES" sz="5400" b="1" dirty="0" err="1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Story</a:t>
            </a:r>
            <a:endParaRPr lang="es-ES" sz="5400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" name="3 Imagen" descr="la foto 1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484784"/>
            <a:ext cx="3024336" cy="22682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4932040" y="1484784"/>
            <a:ext cx="3240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000" b="1" dirty="0" err="1" smtClean="0"/>
              <a:t>Unit</a:t>
            </a:r>
            <a:r>
              <a:rPr lang="es-ES" sz="2000" b="1" dirty="0" smtClean="0"/>
              <a:t> 4</a:t>
            </a:r>
          </a:p>
          <a:p>
            <a:pPr>
              <a:buFont typeface="Arial" pitchFamily="34" charset="0"/>
              <a:buChar char="•"/>
            </a:pPr>
            <a:r>
              <a:rPr lang="es-ES" sz="2000" b="1" dirty="0" err="1" smtClean="0"/>
              <a:t>Third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term</a:t>
            </a:r>
            <a:r>
              <a:rPr lang="es-ES" sz="2000" b="1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s-ES" sz="2000" b="1" dirty="0" err="1" smtClean="0"/>
              <a:t>Last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weks</a:t>
            </a:r>
            <a:r>
              <a:rPr lang="es-ES" sz="2000" b="1" dirty="0" smtClean="0"/>
              <a:t> of </a:t>
            </a:r>
            <a:r>
              <a:rPr lang="es-ES" sz="2000" b="1" dirty="0" err="1" smtClean="0"/>
              <a:t>May.</a:t>
            </a:r>
            <a:endParaRPr lang="es-ES" sz="2000" b="1" dirty="0" smtClean="0"/>
          </a:p>
          <a:p>
            <a:pPr>
              <a:buFont typeface="Arial" pitchFamily="34" charset="0"/>
              <a:buChar char="•"/>
            </a:pPr>
            <a:endParaRPr lang="es-ES" sz="2000" b="1" dirty="0"/>
          </a:p>
          <a:p>
            <a:pPr>
              <a:buFont typeface="Arial" pitchFamily="34" charset="0"/>
              <a:buChar char="•"/>
            </a:pPr>
            <a:r>
              <a:rPr lang="es-ES" sz="2000" b="1" dirty="0" err="1" smtClean="0"/>
              <a:t>Main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topic</a:t>
            </a:r>
            <a:r>
              <a:rPr lang="es-ES" sz="2000" b="1" dirty="0" smtClean="0"/>
              <a:t>: </a:t>
            </a:r>
            <a:r>
              <a:rPr lang="es-ES" sz="2000" b="1" dirty="0" err="1" smtClean="0"/>
              <a:t>Self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Confident</a:t>
            </a:r>
            <a:r>
              <a:rPr lang="es-ES" sz="2000" b="1" dirty="0" smtClean="0"/>
              <a:t> and </a:t>
            </a:r>
            <a:r>
              <a:rPr lang="es-ES" sz="2000" b="1" dirty="0" err="1" smtClean="0"/>
              <a:t>help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the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others</a:t>
            </a:r>
            <a:r>
              <a:rPr lang="es-ES" sz="2000" b="1" dirty="0" smtClean="0"/>
              <a:t>.</a:t>
            </a:r>
            <a:endParaRPr lang="es-ES" sz="2000" b="1" dirty="0"/>
          </a:p>
        </p:txBody>
      </p:sp>
      <p:pic>
        <p:nvPicPr>
          <p:cNvPr id="6" name="5 Imagen" descr="la foto 2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62050">
            <a:off x="5337893" y="4058515"/>
            <a:ext cx="3035830" cy="22768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6 CuadroTexto"/>
          <p:cNvSpPr txBox="1"/>
          <p:nvPr/>
        </p:nvSpPr>
        <p:spPr>
          <a:xfrm>
            <a:off x="1475656" y="4293096"/>
            <a:ext cx="33843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000" b="1" dirty="0" err="1" smtClean="0"/>
              <a:t>Giraffe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feels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bad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beacause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she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feels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ugly</a:t>
            </a:r>
            <a:r>
              <a:rPr lang="es-ES" sz="2000" b="1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s-ES" sz="2000" b="1" dirty="0" err="1" smtClean="0"/>
              <a:t>Their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partners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help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her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to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wear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some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clothes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to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hide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her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body</a:t>
            </a:r>
            <a:r>
              <a:rPr lang="es-ES" sz="2000" b="1" dirty="0" smtClean="0"/>
              <a:t>.</a:t>
            </a:r>
            <a:endParaRPr lang="es-E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la foto 2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548680"/>
            <a:ext cx="3096344" cy="23222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971600" y="980728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Giraffe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claim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help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to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her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partners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and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they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give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her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clothes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to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help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her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to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feel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 </a:t>
            </a:r>
            <a:r>
              <a:rPr lang="es-ES" sz="2000" b="1" dirty="0" err="1" smtClean="0">
                <a:latin typeface="+mj-lt"/>
                <a:ea typeface="HGHeiseiKakugothictaiW9" pitchFamily="49" charset="-128"/>
              </a:rPr>
              <a:t>better</a:t>
            </a:r>
            <a:r>
              <a:rPr lang="es-ES" sz="2000" b="1" dirty="0" smtClean="0">
                <a:latin typeface="+mj-lt"/>
                <a:ea typeface="HGHeiseiKakugothictaiW9" pitchFamily="49" charset="-128"/>
              </a:rPr>
              <a:t>.</a:t>
            </a:r>
            <a:endParaRPr lang="es-ES" sz="2000" b="1" dirty="0">
              <a:latin typeface="+mj-lt"/>
              <a:ea typeface="HGHeiseiKakugothictaiW9" pitchFamily="49" charset="-128"/>
            </a:endParaRPr>
          </a:p>
        </p:txBody>
      </p:sp>
      <p:pic>
        <p:nvPicPr>
          <p:cNvPr id="6" name="5 Imagen" descr="la foto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78574">
            <a:off x="899592" y="3717032"/>
            <a:ext cx="3275856" cy="2456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6 CuadroTexto"/>
          <p:cNvSpPr txBox="1"/>
          <p:nvPr/>
        </p:nvSpPr>
        <p:spPr>
          <a:xfrm>
            <a:off x="5436096" y="3645024"/>
            <a:ext cx="2952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000" b="1" dirty="0" smtClean="0">
                <a:latin typeface="+mj-lt"/>
              </a:rPr>
              <a:t>At </a:t>
            </a:r>
            <a:r>
              <a:rPr lang="es-ES" sz="2000" b="1" dirty="0" err="1" smtClean="0">
                <a:latin typeface="+mj-lt"/>
              </a:rPr>
              <a:t>the</a:t>
            </a:r>
            <a:r>
              <a:rPr lang="es-ES" sz="2000" b="1" dirty="0" smtClean="0">
                <a:latin typeface="+mj-lt"/>
              </a:rPr>
              <a:t> </a:t>
            </a:r>
            <a:r>
              <a:rPr lang="es-ES" sz="2000" b="1" dirty="0" err="1" smtClean="0">
                <a:latin typeface="+mj-lt"/>
              </a:rPr>
              <a:t>end</a:t>
            </a:r>
            <a:r>
              <a:rPr lang="es-ES" sz="2000" b="1" dirty="0" smtClean="0">
                <a:latin typeface="+mj-lt"/>
              </a:rPr>
              <a:t>, </a:t>
            </a:r>
            <a:r>
              <a:rPr lang="es-ES" sz="2000" b="1" dirty="0" err="1" smtClean="0">
                <a:latin typeface="+mj-lt"/>
              </a:rPr>
              <a:t>Giraffe</a:t>
            </a:r>
            <a:r>
              <a:rPr lang="es-ES" sz="2000" b="1" dirty="0" smtClean="0">
                <a:latin typeface="+mj-lt"/>
              </a:rPr>
              <a:t> </a:t>
            </a:r>
            <a:r>
              <a:rPr lang="es-ES" sz="2000" b="1" dirty="0" err="1" smtClean="0">
                <a:latin typeface="+mj-lt"/>
              </a:rPr>
              <a:t>realise</a:t>
            </a:r>
            <a:r>
              <a:rPr lang="es-ES" sz="2000" b="1" dirty="0" smtClean="0">
                <a:latin typeface="+mj-lt"/>
              </a:rPr>
              <a:t> </a:t>
            </a:r>
            <a:r>
              <a:rPr lang="es-ES" sz="2000" b="1" dirty="0" err="1" smtClean="0">
                <a:latin typeface="+mj-lt"/>
              </a:rPr>
              <a:t>that</a:t>
            </a:r>
            <a:r>
              <a:rPr lang="es-ES" sz="2000" b="1" dirty="0" smtClean="0">
                <a:latin typeface="+mj-lt"/>
              </a:rPr>
              <a:t> </a:t>
            </a:r>
            <a:r>
              <a:rPr lang="es-ES" sz="2000" b="1" dirty="0" err="1" smtClean="0">
                <a:latin typeface="+mj-lt"/>
              </a:rPr>
              <a:t>she</a:t>
            </a:r>
            <a:r>
              <a:rPr lang="es-ES" sz="2000" b="1" dirty="0" smtClean="0">
                <a:latin typeface="+mj-lt"/>
              </a:rPr>
              <a:t> </a:t>
            </a:r>
            <a:r>
              <a:rPr lang="es-ES" sz="2000" b="1" dirty="0" err="1" smtClean="0">
                <a:latin typeface="+mj-lt"/>
              </a:rPr>
              <a:t>is</a:t>
            </a:r>
            <a:r>
              <a:rPr lang="es-ES" sz="2000" b="1" dirty="0" smtClean="0">
                <a:latin typeface="+mj-lt"/>
              </a:rPr>
              <a:t> </a:t>
            </a:r>
            <a:r>
              <a:rPr lang="es-ES" sz="2000" b="1" dirty="0" err="1" smtClean="0">
                <a:latin typeface="+mj-lt"/>
              </a:rPr>
              <a:t>better</a:t>
            </a:r>
            <a:r>
              <a:rPr lang="es-ES" sz="2000" b="1" dirty="0" smtClean="0">
                <a:latin typeface="+mj-lt"/>
              </a:rPr>
              <a:t> </a:t>
            </a:r>
            <a:r>
              <a:rPr lang="es-ES" sz="2000" b="1" dirty="0" err="1" smtClean="0">
                <a:latin typeface="+mj-lt"/>
              </a:rPr>
              <a:t>without</a:t>
            </a:r>
            <a:r>
              <a:rPr lang="es-ES" sz="2000" b="1" dirty="0" smtClean="0">
                <a:latin typeface="+mj-lt"/>
              </a:rPr>
              <a:t> </a:t>
            </a:r>
            <a:r>
              <a:rPr lang="es-ES" sz="2000" b="1" dirty="0" err="1" smtClean="0">
                <a:latin typeface="+mj-lt"/>
              </a:rPr>
              <a:t>any</a:t>
            </a:r>
            <a:r>
              <a:rPr lang="es-ES" sz="2000" b="1" dirty="0" smtClean="0">
                <a:latin typeface="+mj-lt"/>
              </a:rPr>
              <a:t> </a:t>
            </a:r>
            <a:r>
              <a:rPr lang="es-ES" sz="2000" b="1" dirty="0" err="1" smtClean="0">
                <a:latin typeface="+mj-lt"/>
              </a:rPr>
              <a:t>clothes</a:t>
            </a:r>
            <a:r>
              <a:rPr lang="es-ES" sz="2000" b="1" dirty="0" smtClean="0">
                <a:latin typeface="+mj-lt"/>
              </a:rPr>
              <a:t> and </a:t>
            </a:r>
            <a:r>
              <a:rPr lang="es-ES" sz="2000" b="1" dirty="0" err="1" smtClean="0">
                <a:latin typeface="+mj-lt"/>
              </a:rPr>
              <a:t>being</a:t>
            </a:r>
            <a:r>
              <a:rPr lang="es-ES" sz="2000" b="1" dirty="0" smtClean="0">
                <a:latin typeface="+mj-lt"/>
              </a:rPr>
              <a:t> </a:t>
            </a:r>
            <a:r>
              <a:rPr lang="es-ES" sz="2000" b="1" dirty="0" err="1" smtClean="0">
                <a:latin typeface="+mj-lt"/>
              </a:rPr>
              <a:t>herself</a:t>
            </a:r>
            <a:r>
              <a:rPr lang="es-ES" sz="2000" b="1" dirty="0" smtClean="0">
                <a:latin typeface="+mj-lt"/>
              </a:rPr>
              <a:t>.</a:t>
            </a:r>
            <a:endParaRPr lang="es-E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39752" y="548680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u="sng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Subtasks</a:t>
            </a:r>
            <a:r>
              <a:rPr lang="es-ES" sz="3600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and </a:t>
            </a:r>
            <a:r>
              <a:rPr lang="es-ES" sz="3600" b="1" u="sng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Texts</a:t>
            </a:r>
            <a:endParaRPr lang="es-ES" sz="3600" u="sng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27584" y="1628800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539552" y="1340768"/>
            <a:ext cx="8208912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GB" sz="24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The Final </a:t>
            </a:r>
            <a:r>
              <a:rPr lang="en-GB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Task is a story which talks about Giraffe’s feelings.</a:t>
            </a:r>
            <a:endParaRPr lang="en-GB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83568" y="1772816"/>
            <a:ext cx="784887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u="sng" dirty="0" err="1" smtClean="0"/>
              <a:t>Narrative</a:t>
            </a:r>
            <a:r>
              <a:rPr lang="es-ES" sz="2000" b="1" u="sng" dirty="0" smtClean="0"/>
              <a:t> and non- </a:t>
            </a:r>
            <a:r>
              <a:rPr lang="es-ES" sz="2000" b="1" u="sng" dirty="0" err="1" smtClean="0"/>
              <a:t>narrative</a:t>
            </a:r>
            <a:r>
              <a:rPr lang="es-ES" sz="2000" b="1" u="sng" dirty="0" smtClean="0"/>
              <a:t> </a:t>
            </a:r>
            <a:r>
              <a:rPr lang="es-ES" sz="2000" b="1" u="sng" dirty="0" err="1" smtClean="0"/>
              <a:t>texts</a:t>
            </a:r>
            <a:r>
              <a:rPr lang="es-ES" sz="2000" b="1" u="sng" dirty="0" smtClean="0"/>
              <a:t>: </a:t>
            </a:r>
            <a:r>
              <a:rPr lang="es-ES" sz="2000" b="1" dirty="0" err="1" smtClean="0"/>
              <a:t>the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story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is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the</a:t>
            </a:r>
            <a:r>
              <a:rPr lang="es-ES" sz="2000" b="1" dirty="0" smtClean="0"/>
              <a:t> final </a:t>
            </a:r>
            <a:r>
              <a:rPr lang="es-ES" sz="2000" b="1" dirty="0" err="1" smtClean="0"/>
              <a:t>narrative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text</a:t>
            </a:r>
            <a:r>
              <a:rPr lang="es-ES" sz="2000" b="1" dirty="0" smtClean="0"/>
              <a:t> and </a:t>
            </a:r>
            <a:r>
              <a:rPr lang="es-ES" sz="2000" b="1" dirty="0" err="1" smtClean="0"/>
              <a:t>the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rest</a:t>
            </a:r>
            <a:r>
              <a:rPr lang="es-ES" sz="2000" b="1" dirty="0" smtClean="0"/>
              <a:t> of </a:t>
            </a:r>
            <a:r>
              <a:rPr lang="es-ES" sz="2000" b="1" dirty="0" err="1" smtClean="0"/>
              <a:t>the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activities</a:t>
            </a:r>
            <a:r>
              <a:rPr lang="es-ES" sz="2000" b="1" dirty="0" smtClean="0"/>
              <a:t> are </a:t>
            </a:r>
            <a:r>
              <a:rPr lang="es-ES" sz="2000" b="1" dirty="0" err="1" smtClean="0"/>
              <a:t>instructional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texts</a:t>
            </a:r>
            <a:r>
              <a:rPr lang="es-ES" sz="2000" b="1" dirty="0" smtClean="0"/>
              <a:t>.</a:t>
            </a:r>
          </a:p>
          <a:p>
            <a:endParaRPr lang="es-ES" sz="2000" b="1" dirty="0"/>
          </a:p>
          <a:p>
            <a:r>
              <a:rPr lang="es-ES" sz="2000" b="1" u="sng" dirty="0" smtClean="0"/>
              <a:t>Non-</a:t>
            </a:r>
            <a:r>
              <a:rPr lang="es-ES" sz="2000" b="1" u="sng" dirty="0" err="1" smtClean="0"/>
              <a:t>narrative</a:t>
            </a:r>
            <a:r>
              <a:rPr lang="es-ES" sz="2000" b="1" u="sng" dirty="0" smtClean="0"/>
              <a:t> </a:t>
            </a:r>
            <a:r>
              <a:rPr lang="es-ES" sz="2000" b="1" u="sng" dirty="0" err="1" smtClean="0"/>
              <a:t>texts</a:t>
            </a:r>
            <a:r>
              <a:rPr lang="es-ES" sz="2000" b="1" u="sng" dirty="0" smtClean="0"/>
              <a:t>: </a:t>
            </a:r>
          </a:p>
          <a:p>
            <a:pPr lvl="2">
              <a:buFont typeface="Arial" pitchFamily="34" charset="0"/>
              <a:buChar char="•"/>
            </a:pPr>
            <a:r>
              <a:rPr lang="es-ES" sz="2000" b="1" u="sng" dirty="0" err="1" smtClean="0"/>
              <a:t>Chant</a:t>
            </a:r>
            <a:r>
              <a:rPr lang="es-ES" sz="2000" b="1" u="sng" dirty="0" smtClean="0"/>
              <a:t>:</a:t>
            </a:r>
            <a:r>
              <a:rPr lang="es-ES" sz="2000" b="1" dirty="0" smtClean="0"/>
              <a:t>“Show me </a:t>
            </a:r>
            <a:r>
              <a:rPr lang="es-ES" sz="2000" b="1" dirty="0" err="1" smtClean="0"/>
              <a:t>your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eyes</a:t>
            </a:r>
            <a:r>
              <a:rPr lang="es-ES" sz="2000" b="1" dirty="0" smtClean="0"/>
              <a:t>” :</a:t>
            </a:r>
            <a:r>
              <a:rPr lang="es-ES" sz="2000" b="1" dirty="0" err="1" smtClean="0"/>
              <a:t>children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know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where</a:t>
            </a:r>
            <a:r>
              <a:rPr lang="es-ES" sz="2000" b="1" dirty="0" smtClean="0"/>
              <a:t> are </a:t>
            </a:r>
            <a:r>
              <a:rPr lang="es-ES" sz="2000" b="1" dirty="0" err="1" smtClean="0"/>
              <a:t>some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parts</a:t>
            </a:r>
            <a:r>
              <a:rPr lang="es-ES" sz="2000" b="1" dirty="0" smtClean="0"/>
              <a:t> of </a:t>
            </a:r>
            <a:r>
              <a:rPr lang="es-ES" sz="2000" b="1" dirty="0" err="1" smtClean="0"/>
              <a:t>the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body</a:t>
            </a:r>
            <a:r>
              <a:rPr lang="es-ES" sz="2000" b="1" dirty="0" smtClean="0"/>
              <a:t> and can </a:t>
            </a:r>
            <a:r>
              <a:rPr lang="es-ES" sz="2000" b="1" dirty="0" err="1" smtClean="0"/>
              <a:t>point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it</a:t>
            </a:r>
            <a:r>
              <a:rPr lang="es-ES" sz="2000" b="1" dirty="0" smtClean="0"/>
              <a:t>. </a:t>
            </a:r>
          </a:p>
          <a:p>
            <a:pPr lvl="2">
              <a:buFont typeface="Arial" pitchFamily="34" charset="0"/>
              <a:buChar char="•"/>
            </a:pPr>
            <a:r>
              <a:rPr lang="en-US" sz="2000" b="1" u="sng" dirty="0" smtClean="0"/>
              <a:t>Classroom </a:t>
            </a:r>
            <a:r>
              <a:rPr lang="en-US" sz="2000" b="1" u="sng" dirty="0" err="1" smtClean="0"/>
              <a:t>Routines</a:t>
            </a:r>
            <a:r>
              <a:rPr lang="en-US" sz="2000" b="1" dirty="0" err="1" smtClean="0"/>
              <a:t>.:Organizers</a:t>
            </a:r>
            <a:r>
              <a:rPr lang="en-US" sz="2000" b="1" dirty="0" smtClean="0"/>
              <a:t>: time, space, activities...</a:t>
            </a:r>
          </a:p>
          <a:p>
            <a:r>
              <a:rPr lang="en-US" sz="2000" b="1" u="sng" dirty="0" smtClean="0"/>
              <a:t>Narrative text: </a:t>
            </a:r>
            <a:r>
              <a:rPr lang="en-US" sz="2000" b="1" dirty="0" smtClean="0"/>
              <a:t>The story </a:t>
            </a:r>
            <a:r>
              <a:rPr lang="en-US" sz="2000" b="1" dirty="0"/>
              <a:t>r</a:t>
            </a:r>
            <a:r>
              <a:rPr lang="en-US" sz="2000" b="1" dirty="0" smtClean="0"/>
              <a:t>ecall their own experiences.</a:t>
            </a:r>
          </a:p>
          <a:p>
            <a:r>
              <a:rPr lang="en-US" sz="2000" b="1" dirty="0" smtClean="0"/>
              <a:t>  Children can: 	recognize the text structure because it’s a tale.</a:t>
            </a:r>
          </a:p>
          <a:p>
            <a:r>
              <a:rPr lang="en-US" sz="2000" b="1" dirty="0" smtClean="0"/>
              <a:t>		recognize themselves in the characters.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	use basic listening and reading vocabulary.</a:t>
            </a:r>
          </a:p>
          <a:p>
            <a:pPr lvl="2"/>
            <a:endParaRPr lang="en-US" sz="2000" b="1" dirty="0" smtClean="0">
              <a:latin typeface="Infantil" pitchFamily="2" charset="2"/>
            </a:endParaRPr>
          </a:p>
          <a:p>
            <a:endParaRPr lang="es-ES" sz="2000" b="1" dirty="0">
              <a:latin typeface="Infantil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95536" y="260648"/>
          <a:ext cx="8496944" cy="6627550"/>
        </p:xfrm>
        <a:graphic>
          <a:graphicData uri="http://schemas.openxmlformats.org/drawingml/2006/table">
            <a:tbl>
              <a:tblPr/>
              <a:tblGrid>
                <a:gridCol w="457651"/>
                <a:gridCol w="940359"/>
                <a:gridCol w="1410170"/>
                <a:gridCol w="1096963"/>
                <a:gridCol w="4591801"/>
              </a:tblGrid>
              <a:tr h="169727">
                <a:tc gridSpan="5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Lessons Overview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97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Lesson</a:t>
                      </a:r>
                      <a:endParaRPr lang="es-E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Learning goals</a:t>
                      </a:r>
                      <a:endParaRPr lang="es-E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Learning outcomes</a:t>
                      </a:r>
                      <a:endParaRPr lang="es-E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Main activity</a:t>
                      </a:r>
                      <a:endParaRPr lang="es-ES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Assessment criteria</a:t>
                      </a:r>
                      <a:endParaRPr lang="es-ES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6789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s-ES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Body parts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Children know different parts of the body like eyes, neck, feet…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Chant : Show me your eyes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75% children point the part of body with the song.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15% follow the rythm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10% can sing the song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9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s-E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Body parts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Children know different parts of the body like eyes, neck, feet…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Giraffe’s twister activity.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75% children go to correct hoops.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15% children go out of hoops and sit down in the chair when the teacher said the card.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-10% children know the all body part and the other children.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4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s-E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Clothes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Children know different clothes like hat, shoes, glasses, coat…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Let´s get dressed activity.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75% children know were put the clothes.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15% children know teacher´s mistakes.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10% children know their clothes and the other, and mistakes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69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latin typeface="Times New Roman"/>
                          <a:ea typeface="Times New Roman"/>
                          <a:cs typeface="Times New Roman"/>
                        </a:rPr>
                        <a:t>  4</a:t>
                      </a:r>
                      <a:endParaRPr lang="es-E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Clothes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Children know different clothes like hat, shoes, glasses, coat…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Find a hat activity.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75% children know real clothes and were it.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15% children join real clothes with flashcard.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10% children know moving on the hoops and know all clothes.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14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s-E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Body parts and clothes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Children review clothes and body parts, and help their partners to wear it.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Put on the clothes activity.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75% children know help their partners wearing clothes.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15% children know all clothes and body parts helping partners.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10% children do everything without mistakes.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86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s-E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Self confidence and help the others.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Children acquired self confidence and they help the others.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>
                          <a:latin typeface="Times New Roman"/>
                          <a:ea typeface="Times New Roman"/>
                          <a:cs typeface="Times New Roman"/>
                        </a:rPr>
                        <a:t>Story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 dirty="0">
                          <a:latin typeface="Times New Roman"/>
                          <a:ea typeface="Times New Roman"/>
                          <a:cs typeface="Times New Roman"/>
                        </a:rPr>
                        <a:t>75% children follow the story.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 dirty="0">
                          <a:latin typeface="Times New Roman"/>
                          <a:ea typeface="Times New Roman"/>
                          <a:cs typeface="Times New Roman"/>
                        </a:rPr>
                        <a:t>15% children answer to the teacher´s question.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Latha"/>
                        <a:buChar char="-"/>
                      </a:pPr>
                      <a:r>
                        <a:rPr lang="en-GB" sz="1200" dirty="0">
                          <a:latin typeface="Times New Roman"/>
                          <a:ea typeface="Times New Roman"/>
                          <a:cs typeface="Times New Roman"/>
                        </a:rPr>
                        <a:t>10% children have empathy with the characters of the story.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010" marR="260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CuadroTexto"/>
          <p:cNvSpPr txBox="1"/>
          <p:nvPr/>
        </p:nvSpPr>
        <p:spPr>
          <a:xfrm>
            <a:off x="0" y="260648"/>
            <a:ext cx="9144000" cy="1428214"/>
          </a:xfrm>
          <a:prstGeom prst="flowChartTerminator">
            <a:avLst/>
          </a:prstGeom>
          <a:solidFill>
            <a:srgbClr val="FFFF00"/>
          </a:solidFill>
          <a:ln w="38100" cap="flat" cmpd="sng" algn="ctr">
            <a:solidFill>
              <a:srgbClr val="F79646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+mj-lt"/>
                <a:cs typeface="Courier New" pitchFamily="49" charset="0"/>
              </a:rPr>
              <a:t>EXPECTATIONS</a:t>
            </a:r>
            <a:endParaRPr kumimoji="0" lang="es-ES" sz="6000" b="1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+mj-lt"/>
              <a:cs typeface="Courier New" pitchFamily="49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42844" y="2143116"/>
            <a:ext cx="2857488" cy="954107"/>
          </a:xfrm>
          <a:prstGeom prst="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ALL THE CHILDREN</a:t>
            </a:r>
            <a:endParaRPr kumimoji="0" lang="es-E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sp>
        <p:nvSpPr>
          <p:cNvPr id="14" name="13 Flecha derecha"/>
          <p:cNvSpPr/>
          <p:nvPr/>
        </p:nvSpPr>
        <p:spPr>
          <a:xfrm>
            <a:off x="2428860" y="2571744"/>
            <a:ext cx="2500330" cy="285752"/>
          </a:xfrm>
          <a:prstGeom prst="rightArrow">
            <a:avLst/>
          </a:prstGeom>
          <a:solidFill>
            <a:srgbClr val="FFFF00"/>
          </a:solidFill>
          <a:ln w="25400" cap="flat" cmpd="sng" algn="ctr">
            <a:solidFill>
              <a:srgbClr val="FFFF0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796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5" name="14 Tabla"/>
          <p:cNvGraphicFramePr>
            <a:graphicFrameLocks noGrp="1"/>
          </p:cNvGraphicFramePr>
          <p:nvPr/>
        </p:nvGraphicFramePr>
        <p:xfrm>
          <a:off x="5143504" y="2214554"/>
          <a:ext cx="4000496" cy="1000132"/>
        </p:xfrm>
        <a:graphic>
          <a:graphicData uri="http://schemas.openxmlformats.org/drawingml/2006/table">
            <a:tbl>
              <a:tblPr/>
              <a:tblGrid>
                <a:gridCol w="4000496"/>
              </a:tblGrid>
              <a:tr h="1000132">
                <a:tc>
                  <a:txBody>
                    <a:bodyPr/>
                    <a:lstStyle>
                      <a:defPPr>
                        <a:defRPr lang="es-E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dirty="0"/>
                        <a:t>Know the different parts of body.  Know where wear the different clothes, like hat on the head, glasses on the face,…</a:t>
                      </a:r>
                      <a:endParaRPr lang="es-ES" sz="1600" dirty="0">
                        <a:latin typeface="Times New Roman"/>
                        <a:ea typeface="Times New Roman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FFFF00"/>
                      </a:solidFill>
                    </a:lnT>
                    <a:lnB w="25400" cmpd="sng">
                      <a:solidFill>
                        <a:srgbClr val="FFFF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</a:tr>
            </a:tbl>
          </a:graphicData>
        </a:graphic>
      </p:graphicFrame>
      <p:sp>
        <p:nvSpPr>
          <p:cNvPr id="16" name="15 CuadroTexto"/>
          <p:cNvSpPr txBox="1"/>
          <p:nvPr/>
        </p:nvSpPr>
        <p:spPr>
          <a:xfrm>
            <a:off x="214282" y="3714752"/>
            <a:ext cx="2714644" cy="954107"/>
          </a:xfrm>
          <a:prstGeom prst="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MOST OF THE CHILDREN</a:t>
            </a:r>
            <a:endParaRPr kumimoji="0" lang="es-ES" sz="28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</a:endParaRPr>
          </a:p>
        </p:txBody>
      </p:sp>
      <p:sp>
        <p:nvSpPr>
          <p:cNvPr id="17" name="16 Flecha derecha"/>
          <p:cNvSpPr/>
          <p:nvPr/>
        </p:nvSpPr>
        <p:spPr>
          <a:xfrm>
            <a:off x="2428860" y="4143380"/>
            <a:ext cx="2500330" cy="285752"/>
          </a:xfrm>
          <a:prstGeom prst="rightArrow">
            <a:avLst/>
          </a:prstGeom>
          <a:solidFill>
            <a:srgbClr val="FFFF00"/>
          </a:solidFill>
          <a:ln w="25400" cap="flat" cmpd="sng" algn="ctr">
            <a:solidFill>
              <a:srgbClr val="FFFF0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796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143504" y="3786190"/>
            <a:ext cx="4000496" cy="923330"/>
          </a:xfrm>
          <a:prstGeom prst="rect">
            <a:avLst/>
          </a:prstGeom>
          <a:solidFill>
            <a:srgbClr val="F79646"/>
          </a:solidFill>
          <a:ln w="25400" cap="flat" cmpd="sng" algn="ctr">
            <a:solidFill>
              <a:srgbClr val="FFFF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Know inside and outside. Wear themselves ( first underwear, then outwear…) </a:t>
            </a: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214282" y="5429264"/>
            <a:ext cx="2714644" cy="954107"/>
          </a:xfrm>
          <a:prstGeom prst="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</a:rPr>
              <a:t>SOME OF THE CHILDREN</a:t>
            </a:r>
            <a:endParaRPr kumimoji="0" lang="es-ES" sz="28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" name="19 Flecha derecha"/>
          <p:cNvSpPr/>
          <p:nvPr/>
        </p:nvSpPr>
        <p:spPr>
          <a:xfrm>
            <a:off x="2428860" y="5786454"/>
            <a:ext cx="2500330" cy="285752"/>
          </a:xfrm>
          <a:prstGeom prst="rightArrow">
            <a:avLst/>
          </a:prstGeom>
          <a:solidFill>
            <a:srgbClr val="FFFF00"/>
          </a:solidFill>
          <a:ln w="25400" cap="flat" cmpd="sng" algn="ctr">
            <a:solidFill>
              <a:srgbClr val="FFFF00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rgbClr val="F7964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1" name="20 Tabla"/>
          <p:cNvGraphicFramePr>
            <a:graphicFrameLocks noGrp="1"/>
          </p:cNvGraphicFramePr>
          <p:nvPr/>
        </p:nvGraphicFramePr>
        <p:xfrm>
          <a:off x="5143504" y="5357826"/>
          <a:ext cx="4000496" cy="1097280"/>
        </p:xfrm>
        <a:graphic>
          <a:graphicData uri="http://schemas.openxmlformats.org/drawingml/2006/table">
            <a:tbl>
              <a:tblPr/>
              <a:tblGrid>
                <a:gridCol w="4000496"/>
              </a:tblGrid>
              <a:tr h="1071570">
                <a:tc>
                  <a:txBody>
                    <a:bodyPr/>
                    <a:lstStyle>
                      <a:defPPr>
                        <a:defRPr lang="es-E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dirty="0"/>
                        <a:t>Identification some part of the body in his body. Wear all clothes alone and know some summer clothes , winter clothes…</a:t>
                      </a:r>
                      <a:endParaRPr lang="es-ES" sz="1600" dirty="0">
                        <a:latin typeface="Times New Roman"/>
                        <a:ea typeface="Times New Roman"/>
                      </a:endParaRPr>
                    </a:p>
                  </a:txBody>
                  <a:tcPr marL="89535" marR="89535" marT="0" marB="0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FFFF00"/>
                      </a:solidFill>
                    </a:lnT>
                    <a:lnB w="25400" cmpd="sng">
                      <a:solidFill>
                        <a:srgbClr val="FFFF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428596" y="285728"/>
            <a:ext cx="8572560" cy="1212116"/>
          </a:xfrm>
          <a:prstGeom prst="snip2DiagRect">
            <a:avLst/>
          </a:prstGeom>
          <a:gradFill rotWithShape="1">
            <a:gsLst>
              <a:gs pos="0">
                <a:srgbClr val="FFFF00">
                  <a:shade val="51000"/>
                  <a:satMod val="130000"/>
                </a:srgbClr>
              </a:gs>
              <a:gs pos="80000">
                <a:srgbClr val="FFFF00">
                  <a:shade val="93000"/>
                  <a:satMod val="130000"/>
                </a:srgbClr>
              </a:gs>
              <a:gs pos="100000">
                <a:srgbClr val="FFFF0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+mj-lt"/>
              </a:rPr>
              <a:t>RESOURCES</a:t>
            </a:r>
            <a:endParaRPr kumimoji="0" lang="es-ES" sz="6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95536" y="2132856"/>
            <a:ext cx="2500330" cy="714380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</a:rPr>
              <a:t>CLOTHES</a:t>
            </a:r>
            <a:endParaRPr kumimoji="0" lang="es-E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12" name="Picture 2" descr="C:\Users\Usuario\AppData\Local\Microsoft\Windows\Temporary Internet Files\Content.IE5\2HZF2ZLU\MC90043813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571612"/>
            <a:ext cx="1908175" cy="1781175"/>
          </a:xfrm>
          <a:prstGeom prst="rect">
            <a:avLst/>
          </a:prstGeom>
          <a:noFill/>
        </p:spPr>
      </p:pic>
      <p:sp>
        <p:nvSpPr>
          <p:cNvPr id="13" name="12 CuadroTexto"/>
          <p:cNvSpPr txBox="1"/>
          <p:nvPr/>
        </p:nvSpPr>
        <p:spPr>
          <a:xfrm>
            <a:off x="5715008" y="2071678"/>
            <a:ext cx="2500330" cy="646331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</a:rPr>
              <a:t>ANIMALS</a:t>
            </a:r>
            <a:endParaRPr kumimoji="0" lang="es-E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14" name="Picture 5" descr="C:\Users\Usuario\AppData\Local\Microsoft\Windows\Temporary Internet Files\Content.IE5\TCF8JDB3\MC90035123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786057"/>
            <a:ext cx="2428892" cy="1253949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1285852" y="4357694"/>
            <a:ext cx="3502172" cy="1323439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</a:rPr>
              <a:t>STICKERS AND FLASHCARDS</a:t>
            </a:r>
            <a:endParaRPr kumimoji="0" lang="es-E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16" name="Picture 8" descr="C:\Users\Usuario\AppData\Local\Microsoft\Windows\Temporary Internet Files\Content.IE5\TCF8JDB3\MC90032082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643314"/>
            <a:ext cx="1693469" cy="1815084"/>
          </a:xfrm>
          <a:prstGeom prst="rect">
            <a:avLst/>
          </a:prstGeom>
          <a:noFill/>
        </p:spPr>
      </p:pic>
      <p:sp>
        <p:nvSpPr>
          <p:cNvPr id="17" name="16 CuadroTexto"/>
          <p:cNvSpPr txBox="1"/>
          <p:nvPr/>
        </p:nvSpPr>
        <p:spPr>
          <a:xfrm>
            <a:off x="6372200" y="5445224"/>
            <a:ext cx="2000264" cy="785818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</a:rPr>
              <a:t>HOOPS</a:t>
            </a:r>
            <a:endParaRPr kumimoji="0" lang="es-ES" sz="4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" name="7 Imagen" descr="jiraf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1428696" y="5657671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GIRAFFE´S STORY</a:t>
            </a:r>
            <a:endParaRPr lang="es-ES" sz="7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583</Words>
  <Application>Microsoft Office PowerPoint</Application>
  <PresentationFormat>Presentación en pantalla (4:3)</PresentationFormat>
  <Paragraphs>92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Diapositiva 1</vt:lpstr>
      <vt:lpstr>Giraffe’s Story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Lara</dc:creator>
  <cp:lastModifiedBy>Usuario de Windows</cp:lastModifiedBy>
  <cp:revision>9</cp:revision>
  <dcterms:created xsi:type="dcterms:W3CDTF">2012-05-28T11:02:37Z</dcterms:created>
  <dcterms:modified xsi:type="dcterms:W3CDTF">2012-05-31T13:55:29Z</dcterms:modified>
</cp:coreProperties>
</file>